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9B8-CBE5-492B-ADCF-409900BC386B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EAEA-BEE0-475A-8040-4E88FB108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653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9B8-CBE5-492B-ADCF-409900BC386B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EAEA-BEE0-475A-8040-4E88FB108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28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9B8-CBE5-492B-ADCF-409900BC386B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EAEA-BEE0-475A-8040-4E88FB108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89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9B8-CBE5-492B-ADCF-409900BC386B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EAEA-BEE0-475A-8040-4E88FB108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708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9B8-CBE5-492B-ADCF-409900BC386B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EAEA-BEE0-475A-8040-4E88FB108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0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9B8-CBE5-492B-ADCF-409900BC386B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EAEA-BEE0-475A-8040-4E88FB108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48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9B8-CBE5-492B-ADCF-409900BC386B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EAEA-BEE0-475A-8040-4E88FB108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88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9B8-CBE5-492B-ADCF-409900BC386B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EAEA-BEE0-475A-8040-4E88FB108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699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9B8-CBE5-492B-ADCF-409900BC386B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EAEA-BEE0-475A-8040-4E88FB108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87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9B8-CBE5-492B-ADCF-409900BC386B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EAEA-BEE0-475A-8040-4E88FB108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00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9B8-CBE5-492B-ADCF-409900BC386B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EAEA-BEE0-475A-8040-4E88FB108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03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1E9B8-CBE5-492B-ADCF-409900BC386B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EAEA-BEE0-475A-8040-4E88FB108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16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West Grampian Deer Management Group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424936" cy="5256584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136904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8600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CONCLUSIONS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424936" cy="568863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</a:rPr>
              <a:t>High hind density depresses </a:t>
            </a:r>
            <a:r>
              <a:rPr lang="en-GB" sz="2400" b="1" dirty="0" smtClean="0">
                <a:solidFill>
                  <a:schemeClr val="tx1"/>
                </a:solidFill>
              </a:rPr>
              <a:t>many aspects of </a:t>
            </a:r>
            <a:r>
              <a:rPr lang="en-GB" sz="2400" b="1" dirty="0" smtClean="0">
                <a:solidFill>
                  <a:srgbClr val="FF0000"/>
                </a:solidFill>
              </a:rPr>
              <a:t>deer performance</a:t>
            </a: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</a:rPr>
              <a:t>Annual variation in weather </a:t>
            </a:r>
            <a:r>
              <a:rPr lang="en-GB" sz="2400" b="1" dirty="0" smtClean="0">
                <a:solidFill>
                  <a:schemeClr val="tx1"/>
                </a:solidFill>
              </a:rPr>
              <a:t>generates cohorts of </a:t>
            </a:r>
            <a:r>
              <a:rPr lang="en-GB" sz="2400" b="1" dirty="0" smtClean="0">
                <a:solidFill>
                  <a:srgbClr val="FF0000"/>
                </a:solidFill>
              </a:rPr>
              <a:t>different size and lifetime performance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400" b="1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</a:rPr>
              <a:t>Climate change </a:t>
            </a:r>
            <a:r>
              <a:rPr lang="en-GB" sz="2400" b="1" dirty="0" smtClean="0">
                <a:solidFill>
                  <a:schemeClr val="tx1"/>
                </a:solidFill>
              </a:rPr>
              <a:t>looks to be </a:t>
            </a:r>
            <a:r>
              <a:rPr lang="en-GB" sz="2400" b="1" dirty="0" smtClean="0">
                <a:solidFill>
                  <a:srgbClr val="FF0000"/>
                </a:solidFill>
              </a:rPr>
              <a:t>improving deer performance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400" b="1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All above suggests hill deer </a:t>
            </a:r>
            <a:r>
              <a:rPr lang="en-GB" sz="2400" b="1" dirty="0" smtClean="0">
                <a:solidFill>
                  <a:srgbClr val="FF0000"/>
                </a:solidFill>
              </a:rPr>
              <a:t>management</a:t>
            </a:r>
            <a:r>
              <a:rPr lang="en-GB" sz="2400" b="1" dirty="0" smtClean="0">
                <a:solidFill>
                  <a:schemeClr val="tx1"/>
                </a:solidFill>
              </a:rPr>
              <a:t> should </a:t>
            </a:r>
            <a:r>
              <a:rPr lang="en-GB" sz="2400" b="1" dirty="0" smtClean="0">
                <a:solidFill>
                  <a:srgbClr val="FF0000"/>
                </a:solidFill>
              </a:rPr>
              <a:t>include regular counting and responsive culling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400" b="1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It is acknowledged that there is </a:t>
            </a:r>
            <a:r>
              <a:rPr lang="en-GB" sz="2400" b="1" dirty="0" smtClean="0">
                <a:solidFill>
                  <a:srgbClr val="FF0000"/>
                </a:solidFill>
              </a:rPr>
              <a:t>substantial variation </a:t>
            </a:r>
            <a:r>
              <a:rPr lang="en-GB" sz="2400" b="1" dirty="0" smtClean="0">
                <a:solidFill>
                  <a:schemeClr val="tx1"/>
                </a:solidFill>
              </a:rPr>
              <a:t>in the </a:t>
            </a:r>
            <a:r>
              <a:rPr lang="en-GB" sz="2400" b="1" dirty="0" smtClean="0">
                <a:solidFill>
                  <a:srgbClr val="FF0000"/>
                </a:solidFill>
              </a:rPr>
              <a:t>environment experienced by red deer </a:t>
            </a:r>
            <a:r>
              <a:rPr lang="en-GB" sz="2400" b="1" dirty="0" smtClean="0">
                <a:solidFill>
                  <a:schemeClr val="tx1"/>
                </a:solidFill>
              </a:rPr>
              <a:t>in different part of Scotland  </a:t>
            </a:r>
            <a:endParaRPr lang="en-GB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690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DEER CODE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908720"/>
            <a:ext cx="8280920" cy="561662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</a:rPr>
              <a:t>ECONOMIC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</a:rPr>
              <a:t>ENVIRONMENTAL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</a:rPr>
              <a:t>DEER WELFARE</a:t>
            </a: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r>
              <a:rPr lang="en-GB" sz="2400" b="1" u="sng" dirty="0">
                <a:solidFill>
                  <a:schemeClr val="tx1"/>
                </a:solidFill>
              </a:rPr>
              <a:t>DEER MANAGEMENT PLAN</a:t>
            </a:r>
          </a:p>
          <a:p>
            <a:r>
              <a:rPr lang="en-GB" sz="2400" b="1" u="sng" dirty="0">
                <a:solidFill>
                  <a:schemeClr val="tx1"/>
                </a:solidFill>
              </a:rPr>
              <a:t>POPULATION MODEL</a:t>
            </a:r>
          </a:p>
          <a:p>
            <a:endParaRPr lang="en-GB" sz="2400" b="1" dirty="0">
              <a:solidFill>
                <a:schemeClr val="tx1"/>
              </a:solidFill>
            </a:endParaRPr>
          </a:p>
          <a:p>
            <a:pPr algn="l"/>
            <a:r>
              <a:rPr lang="en-GB" sz="2400" b="1" dirty="0">
                <a:solidFill>
                  <a:schemeClr val="tx1"/>
                </a:solidFill>
              </a:rPr>
              <a:t>INFORMATION: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</a:rPr>
              <a:t>READILY AVAILABLE – ACROSS ALL MEMBERS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</a:rPr>
              <a:t>EASY TO COLLECT/UPDATE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</a:rPr>
              <a:t>MEANINGFUL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</a:rPr>
              <a:t>FUTURE DIRECTION/DMP IMPLEMENTATION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400" b="1" dirty="0">
              <a:solidFill>
                <a:schemeClr val="tx1"/>
              </a:solidFill>
            </a:endParaRP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03821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92087"/>
          </a:xfrm>
        </p:spPr>
        <p:txBody>
          <a:bodyPr>
            <a:normAutofit/>
          </a:bodyPr>
          <a:lstStyle/>
          <a:p>
            <a:r>
              <a:rPr lang="en-GB" sz="2400" b="1" u="sng" dirty="0"/>
              <a:t>WGDMG DEER MANAGEMENT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8496944" cy="5616624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</a:rPr>
              <a:t>To have </a:t>
            </a:r>
            <a:r>
              <a:rPr lang="en-GB" sz="2400" b="1" dirty="0">
                <a:solidFill>
                  <a:srgbClr val="FF0000"/>
                </a:solidFill>
              </a:rPr>
              <a:t>reduced deer numbers </a:t>
            </a:r>
            <a:r>
              <a:rPr lang="en-GB" sz="2400" b="1" dirty="0">
                <a:solidFill>
                  <a:schemeClr val="tx1"/>
                </a:solidFill>
              </a:rPr>
              <a:t>in both Sub Groups to </a:t>
            </a:r>
            <a:r>
              <a:rPr lang="en-GB" sz="2400" b="1" dirty="0">
                <a:solidFill>
                  <a:srgbClr val="FF0000"/>
                </a:solidFill>
              </a:rPr>
              <a:t>reduce localised deer impacts</a:t>
            </a:r>
            <a:r>
              <a:rPr lang="en-GB" sz="2400" b="1" dirty="0">
                <a:solidFill>
                  <a:schemeClr val="tx1"/>
                </a:solidFill>
              </a:rPr>
              <a:t> across the DMG</a:t>
            </a:r>
          </a:p>
          <a:p>
            <a:r>
              <a:rPr lang="en-GB" sz="2400" b="1" dirty="0">
                <a:solidFill>
                  <a:schemeClr val="tx1"/>
                </a:solidFill>
              </a:rPr>
              <a:t>resulting in both </a:t>
            </a:r>
            <a:r>
              <a:rPr lang="en-GB" sz="2400" b="1" dirty="0">
                <a:solidFill>
                  <a:srgbClr val="FF0000"/>
                </a:solidFill>
              </a:rPr>
              <a:t>conservation and sustainable deer management </a:t>
            </a:r>
            <a:r>
              <a:rPr lang="en-GB" sz="2400" b="1" dirty="0">
                <a:solidFill>
                  <a:schemeClr val="tx1"/>
                </a:solidFill>
              </a:rPr>
              <a:t>objectives being met;</a:t>
            </a:r>
          </a:p>
          <a:p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</a:rPr>
              <a:t> To have implemented DMG wide </a:t>
            </a:r>
            <a:r>
              <a:rPr lang="en-GB" sz="2400" b="1" dirty="0">
                <a:solidFill>
                  <a:srgbClr val="FF0000"/>
                </a:solidFill>
              </a:rPr>
              <a:t>Habitat Monitoring </a:t>
            </a:r>
            <a:r>
              <a:rPr lang="en-GB" sz="2400" b="1" dirty="0">
                <a:solidFill>
                  <a:schemeClr val="tx1"/>
                </a:solidFill>
              </a:rPr>
              <a:t>of </a:t>
            </a:r>
            <a:r>
              <a:rPr lang="en-GB" sz="2400" b="1" dirty="0">
                <a:solidFill>
                  <a:srgbClr val="FF0000"/>
                </a:solidFill>
              </a:rPr>
              <a:t>Heather Moorland </a:t>
            </a:r>
            <a:r>
              <a:rPr lang="en-GB" sz="2400" b="1" dirty="0">
                <a:solidFill>
                  <a:schemeClr val="tx1"/>
                </a:solidFill>
              </a:rPr>
              <a:t>and </a:t>
            </a:r>
            <a:r>
              <a:rPr lang="en-GB" sz="2400" b="1" dirty="0">
                <a:solidFill>
                  <a:srgbClr val="FF0000"/>
                </a:solidFill>
              </a:rPr>
              <a:t>Blanket Bog </a:t>
            </a:r>
            <a:r>
              <a:rPr lang="en-GB" sz="2400" b="1" dirty="0">
                <a:solidFill>
                  <a:schemeClr val="tx1"/>
                </a:solidFill>
              </a:rPr>
              <a:t>to help</a:t>
            </a:r>
          </a:p>
          <a:p>
            <a:r>
              <a:rPr lang="en-GB" sz="2400" b="1" dirty="0">
                <a:solidFill>
                  <a:schemeClr val="tx1"/>
                </a:solidFill>
              </a:rPr>
              <a:t>inform future management;</a:t>
            </a:r>
          </a:p>
          <a:p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 </a:t>
            </a:r>
            <a:r>
              <a:rPr lang="en-GB" sz="2400" b="1" dirty="0">
                <a:solidFill>
                  <a:schemeClr val="tx1"/>
                </a:solidFill>
              </a:rPr>
              <a:t>To have implemented management to ensure </a:t>
            </a:r>
            <a:r>
              <a:rPr lang="en-GB" sz="2400" b="1" dirty="0">
                <a:solidFill>
                  <a:srgbClr val="FF0000"/>
                </a:solidFill>
              </a:rPr>
              <a:t>Designated Sites </a:t>
            </a:r>
            <a:r>
              <a:rPr lang="en-GB" sz="2400" b="1" dirty="0">
                <a:solidFill>
                  <a:schemeClr val="tx1"/>
                </a:solidFill>
              </a:rPr>
              <a:t>are in Favourable/Unfavourable</a:t>
            </a:r>
          </a:p>
          <a:p>
            <a:r>
              <a:rPr lang="en-GB" sz="2400" b="1" dirty="0">
                <a:solidFill>
                  <a:schemeClr val="tx1"/>
                </a:solidFill>
              </a:rPr>
              <a:t>Recovering Due to management status;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7039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71D81EDC-D60E-4A9E-8AAE-D43DFE4EF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2696"/>
            <a:ext cx="9144000" cy="511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22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3E955649-2847-4FF0-87F4-A2F958753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640"/>
            <a:ext cx="9144000" cy="443381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61A75C89-48F3-4F86-91DE-406F5E7474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864528"/>
              </p:ext>
            </p:extLst>
          </p:nvPr>
        </p:nvGraphicFramePr>
        <p:xfrm>
          <a:off x="3275856" y="4653136"/>
          <a:ext cx="2648694" cy="2088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194">
                  <a:extLst>
                    <a:ext uri="{9D8B030D-6E8A-4147-A177-3AD203B41FA5}">
                      <a16:colId xmlns="" xmlns:a16="http://schemas.microsoft.com/office/drawing/2014/main" val="2150130098"/>
                    </a:ext>
                  </a:extLst>
                </a:gridCol>
                <a:gridCol w="904875">
                  <a:extLst>
                    <a:ext uri="{9D8B030D-6E8A-4147-A177-3AD203B41FA5}">
                      <a16:colId xmlns="" xmlns:a16="http://schemas.microsoft.com/office/drawing/2014/main" val="1634479681"/>
                    </a:ext>
                  </a:extLst>
                </a:gridCol>
                <a:gridCol w="581025">
                  <a:extLst>
                    <a:ext uri="{9D8B030D-6E8A-4147-A177-3AD203B41FA5}">
                      <a16:colId xmlns="" xmlns:a16="http://schemas.microsoft.com/office/drawing/2014/main" val="405396578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962262516"/>
                    </a:ext>
                  </a:extLst>
                </a:gridCol>
              </a:tblGrid>
              <a:tr h="52205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1100" u="sng" strike="noStrike">
                          <a:effectLst/>
                        </a:rPr>
                        <a:t>AVERAGE VEGETATION HEIGHT (cm)</a:t>
                      </a:r>
                      <a:endParaRPr lang="en-GB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18870862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2007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46989918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2011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17.5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535380970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15.6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510844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413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1B69E248-2514-4AFB-BECB-0BEC7D499A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16632"/>
            <a:ext cx="7239000" cy="4320480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DF438D6B-C5A7-49C9-A54B-EB1D336D37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390596"/>
              </p:ext>
            </p:extLst>
          </p:nvPr>
        </p:nvGraphicFramePr>
        <p:xfrm>
          <a:off x="3219450" y="4293096"/>
          <a:ext cx="2705099" cy="24482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8885">
                  <a:extLst>
                    <a:ext uri="{9D8B030D-6E8A-4147-A177-3AD203B41FA5}">
                      <a16:colId xmlns="" xmlns:a16="http://schemas.microsoft.com/office/drawing/2014/main" val="3624684086"/>
                    </a:ext>
                  </a:extLst>
                </a:gridCol>
                <a:gridCol w="903814">
                  <a:extLst>
                    <a:ext uri="{9D8B030D-6E8A-4147-A177-3AD203B41FA5}">
                      <a16:colId xmlns="" xmlns:a16="http://schemas.microsoft.com/office/drawing/2014/main" val="3469815762"/>
                    </a:ext>
                  </a:extLst>
                </a:gridCol>
                <a:gridCol w="583515">
                  <a:extLst>
                    <a:ext uri="{9D8B030D-6E8A-4147-A177-3AD203B41FA5}">
                      <a16:colId xmlns="" xmlns:a16="http://schemas.microsoft.com/office/drawing/2014/main" val="4038130553"/>
                    </a:ext>
                  </a:extLst>
                </a:gridCol>
                <a:gridCol w="608885">
                  <a:extLst>
                    <a:ext uri="{9D8B030D-6E8A-4147-A177-3AD203B41FA5}">
                      <a16:colId xmlns="" xmlns:a16="http://schemas.microsoft.com/office/drawing/2014/main" val="1129032581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100" u="sng" strike="noStrike">
                          <a:effectLst/>
                        </a:rPr>
                        <a:t>EXPOSURE (Oct - Mar)</a:t>
                      </a:r>
                      <a:endParaRPr lang="en-GB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93196405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Temp Range C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AFD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Rain (mm)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575312465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2007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12.9/-2.4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87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577.8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860169391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2008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9.9/4.3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452.8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10982345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2009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11.8/2.1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424.4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3032526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2010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10.7/0.8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519.2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91341277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2011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12.2/4.9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411.6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910235867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2012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9.1/2.7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567904829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2013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11.6/4.7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747.2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25477939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2014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12.0/4.0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83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651.2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987486313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2015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12.6/4.4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84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827.4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201458639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2016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11.4/6.1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403.2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791128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730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B560003C-BB98-44FF-8644-17F81719A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3587" y="188640"/>
            <a:ext cx="5076825" cy="345638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2F9AA0F-FF6D-4DF8-BCAB-4621B272E1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645024"/>
            <a:ext cx="4876800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36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2FA6FE39-38F3-4BB9-9415-F1C8C347A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890714"/>
              </p:ext>
            </p:extLst>
          </p:nvPr>
        </p:nvGraphicFramePr>
        <p:xfrm>
          <a:off x="251521" y="188640"/>
          <a:ext cx="8640960" cy="65527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82796">
                  <a:extLst>
                    <a:ext uri="{9D8B030D-6E8A-4147-A177-3AD203B41FA5}">
                      <a16:colId xmlns="" xmlns:a16="http://schemas.microsoft.com/office/drawing/2014/main" val="3250336029"/>
                    </a:ext>
                  </a:extLst>
                </a:gridCol>
                <a:gridCol w="809694">
                  <a:extLst>
                    <a:ext uri="{9D8B030D-6E8A-4147-A177-3AD203B41FA5}">
                      <a16:colId xmlns="" xmlns:a16="http://schemas.microsoft.com/office/drawing/2014/main" val="1449667225"/>
                    </a:ext>
                  </a:extLst>
                </a:gridCol>
                <a:gridCol w="809694">
                  <a:extLst>
                    <a:ext uri="{9D8B030D-6E8A-4147-A177-3AD203B41FA5}">
                      <a16:colId xmlns="" xmlns:a16="http://schemas.microsoft.com/office/drawing/2014/main" val="574716483"/>
                    </a:ext>
                  </a:extLst>
                </a:gridCol>
                <a:gridCol w="809694">
                  <a:extLst>
                    <a:ext uri="{9D8B030D-6E8A-4147-A177-3AD203B41FA5}">
                      <a16:colId xmlns="" xmlns:a16="http://schemas.microsoft.com/office/drawing/2014/main" val="2935491733"/>
                    </a:ext>
                  </a:extLst>
                </a:gridCol>
                <a:gridCol w="809694">
                  <a:extLst>
                    <a:ext uri="{9D8B030D-6E8A-4147-A177-3AD203B41FA5}">
                      <a16:colId xmlns="" xmlns:a16="http://schemas.microsoft.com/office/drawing/2014/main" val="2536750631"/>
                    </a:ext>
                  </a:extLst>
                </a:gridCol>
                <a:gridCol w="809694">
                  <a:extLst>
                    <a:ext uri="{9D8B030D-6E8A-4147-A177-3AD203B41FA5}">
                      <a16:colId xmlns="" xmlns:a16="http://schemas.microsoft.com/office/drawing/2014/main" val="3491171233"/>
                    </a:ext>
                  </a:extLst>
                </a:gridCol>
                <a:gridCol w="809694">
                  <a:extLst>
                    <a:ext uri="{9D8B030D-6E8A-4147-A177-3AD203B41FA5}">
                      <a16:colId xmlns="" xmlns:a16="http://schemas.microsoft.com/office/drawing/2014/main" val="3022384907"/>
                    </a:ext>
                  </a:extLst>
                </a:gridCol>
              </a:tblGrid>
              <a:tr h="22595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ATHOLL  POPULATION MODEL (40%/33% RECRUITMENT)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516882393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Stags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Hinds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Calves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Total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Density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Stag:Hind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1636332065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Counted pop 2017 (SNH HELI COUNT)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3142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3424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1246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7812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4076057362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Pop post natural mortality in winter/spring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3142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3424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1246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852243719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Recruitment to adult pop on 1st June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1370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4012522608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Pre cull pop July 2017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3827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4109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1644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9579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3305338120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Cull 2017/18 Planned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420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1000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1820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2126383763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Estimated pop 2018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3407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3109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1244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7759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22.8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1.1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2296709717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3368094646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Pop post natural mortality in winter/spring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3373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3078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1181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3791720857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Recruitment to adult pop on 1st June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1231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247465696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Pre cull pop July 2018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3988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3693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1477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9159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4069512257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Cull 2018/19 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420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800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1620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2420798343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Estimated pop 2019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3568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2893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1077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7539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22.2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1.2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2178781427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Pop post natural mortality in winter/spring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3533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2864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1023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1357769091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Recruitment to adult pop on 1st June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1146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1547618122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Pre cull pop July 2019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4105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3437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1375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8918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1887885089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Cull 2019/20 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420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800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1620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2285691589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Estimated pop 2020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3685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2637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975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7298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21.5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1.4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706579011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Pop post natural mortality in winter/spring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3649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2611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926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3103013991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Recruitment to adult pop on 1st June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1044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1618241627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Pre cull pop July 2020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4171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3133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1253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8557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6742330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Cull 2020/21 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420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800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1620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1846654807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Estimated pop 2021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3751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2333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853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6937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20.4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1.6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2812951693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Pop post natural mortality in winter/spring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3713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2310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811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1805721542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Recruitment to adult pop on 1st June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924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1982783830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Pre cull pop July 2021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4175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2772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1109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8055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2076293769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Cull 2021/22 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420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800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1620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3080992714"/>
                  </a:ext>
                </a:extLst>
              </a:tr>
              <a:tr h="22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Estimated pop 2022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3755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1972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709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6435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18.9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 dirty="0">
                          <a:effectLst/>
                        </a:rPr>
                        <a:t>1.9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3669951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103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ED71CFD6-DD42-4027-986F-0FDC908248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267159"/>
              </p:ext>
            </p:extLst>
          </p:nvPr>
        </p:nvGraphicFramePr>
        <p:xfrm>
          <a:off x="107505" y="116632"/>
          <a:ext cx="8928993" cy="6696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8889">
                  <a:extLst>
                    <a:ext uri="{9D8B030D-6E8A-4147-A177-3AD203B41FA5}">
                      <a16:colId xmlns="" xmlns:a16="http://schemas.microsoft.com/office/drawing/2014/main" val="2008380594"/>
                    </a:ext>
                  </a:extLst>
                </a:gridCol>
                <a:gridCol w="836684">
                  <a:extLst>
                    <a:ext uri="{9D8B030D-6E8A-4147-A177-3AD203B41FA5}">
                      <a16:colId xmlns="" xmlns:a16="http://schemas.microsoft.com/office/drawing/2014/main" val="1801944755"/>
                    </a:ext>
                  </a:extLst>
                </a:gridCol>
                <a:gridCol w="836684">
                  <a:extLst>
                    <a:ext uri="{9D8B030D-6E8A-4147-A177-3AD203B41FA5}">
                      <a16:colId xmlns="" xmlns:a16="http://schemas.microsoft.com/office/drawing/2014/main" val="2091737751"/>
                    </a:ext>
                  </a:extLst>
                </a:gridCol>
                <a:gridCol w="836684">
                  <a:extLst>
                    <a:ext uri="{9D8B030D-6E8A-4147-A177-3AD203B41FA5}">
                      <a16:colId xmlns="" xmlns:a16="http://schemas.microsoft.com/office/drawing/2014/main" val="2868761098"/>
                    </a:ext>
                  </a:extLst>
                </a:gridCol>
                <a:gridCol w="836684">
                  <a:extLst>
                    <a:ext uri="{9D8B030D-6E8A-4147-A177-3AD203B41FA5}">
                      <a16:colId xmlns="" xmlns:a16="http://schemas.microsoft.com/office/drawing/2014/main" val="3492373620"/>
                    </a:ext>
                  </a:extLst>
                </a:gridCol>
                <a:gridCol w="836684">
                  <a:extLst>
                    <a:ext uri="{9D8B030D-6E8A-4147-A177-3AD203B41FA5}">
                      <a16:colId xmlns="" xmlns:a16="http://schemas.microsoft.com/office/drawing/2014/main" val="777339941"/>
                    </a:ext>
                  </a:extLst>
                </a:gridCol>
                <a:gridCol w="836684">
                  <a:extLst>
                    <a:ext uri="{9D8B030D-6E8A-4147-A177-3AD203B41FA5}">
                      <a16:colId xmlns="" xmlns:a16="http://schemas.microsoft.com/office/drawing/2014/main" val="3895064796"/>
                    </a:ext>
                  </a:extLst>
                </a:gridCol>
              </a:tblGrid>
              <a:tr h="230922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WGDMG (EXCL ATHOLL)  POPULATION MODEL (40% RECRUITMENT)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2443804895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Stags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Hinds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Calves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Total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Density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Stag:Hind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2866288154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Counted pop 2017 (SNH HELI COUNT)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3035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4004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1419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8458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3248117545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Pop post natural mortality in winter/spring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3035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4004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1419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98025258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Recruitment to adult pop on 1st June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1602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4247073778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Pre cull pop July 2017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3836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4805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1922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10563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2182804506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Cull 2017/18 Planned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650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1200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2250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3384767296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Estimated pop 2018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3186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3605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1522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8313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22.1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0.9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3618646119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1859541764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Pop post natural mortality in winter/spring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3154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3569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1446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755355400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Recruitment to adult pop on 1st June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1428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4036920619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Pre cull pop July 2018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3868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4283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1713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9863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3136760333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Cull 2018/19 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700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800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1900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611098689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Estimated pop 2019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3168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3483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1313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7963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21.2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0.9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3329656090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Pop post natural mortality in winter/spring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3136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3448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1247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243302700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Recruitment to adult pop on 1st June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1379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973936362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Pre cull pop July 2019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3826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4137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1655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9618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194216102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Cull 2019/20 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700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800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1900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3440991086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Estimated pop 2020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3126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3337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1255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7718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20.5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0.9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3514827554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Pop post natural mortality in winter/spring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3094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3304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1192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1829120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Recruitment to adult pop on 1st June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1322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2097231653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Pre cull pop July 2020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3755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3965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1586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9306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3297117800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Cull 2020/21 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700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800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1900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2015087513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Estimated pop 2021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3055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3165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1186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7406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19.7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1.0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1552138747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Pop post natural mortality in winter/spring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3025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3133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1127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2156534236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Recruitment to adult pop on 1st June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1253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3864483032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Pre cull pop July 2021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3651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3760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1504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8914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3260411971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Cull 2021/22 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700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800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1900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1434411798"/>
                  </a:ext>
                </a:extLst>
              </a:tr>
              <a:tr h="2309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sng" strike="noStrike">
                          <a:effectLst/>
                        </a:rPr>
                        <a:t>Estimated pop 2022</a:t>
                      </a:r>
                      <a:endParaRPr lang="en-GB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2951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2960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1104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7014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18.7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 dirty="0">
                          <a:effectLst/>
                        </a:rPr>
                        <a:t>1.0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3" marR="7803" marT="7803" marB="0" anchor="b"/>
                </a:tc>
                <a:extLst>
                  <a:ext uri="{0D108BD9-81ED-4DB2-BD59-A6C34878D82A}">
                    <a16:rowId xmlns="" xmlns:a16="http://schemas.microsoft.com/office/drawing/2014/main" val="2181137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78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705</Words>
  <Application>Microsoft Office PowerPoint</Application>
  <PresentationFormat>On-screen Show (4:3)</PresentationFormat>
  <Paragraphs>353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West Grampian Deer Management Group</vt:lpstr>
      <vt:lpstr>DEER CODE</vt:lpstr>
      <vt:lpstr>WGDMG DEER MANAGEMENT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 Grampian Deer Management Group</dc:title>
  <dc:creator>Mike Cottam</dc:creator>
  <cp:lastModifiedBy>Mike Cottam</cp:lastModifiedBy>
  <cp:revision>8</cp:revision>
  <cp:lastPrinted>2017-11-02T08:13:14Z</cp:lastPrinted>
  <dcterms:created xsi:type="dcterms:W3CDTF">2017-11-01T08:13:01Z</dcterms:created>
  <dcterms:modified xsi:type="dcterms:W3CDTF">2017-11-02T08:29:29Z</dcterms:modified>
</cp:coreProperties>
</file>